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6096000" y="1503530"/>
            <a:ext cx="281434" cy="9466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p>
            <a:pPr indent="0"/>
            <a:r>
              <a:rPr lang="en-US" sz="400">
                <a:solidFill>
                  <a:srgbClr val="3D3A39"/>
                </a:solidFill>
                <a:latin typeface="Arial" panose="020B0604020202020204"/>
              </a:rPr>
              <a:t>40mm thickness</a:t>
            </a:r>
            <a:endParaRPr lang="en-US" sz="400">
              <a:solidFill>
                <a:srgbClr val="3D3A39"/>
              </a:solidFill>
              <a:latin typeface="Arial" panose="020B0604020202020204"/>
            </a:endParaRPr>
          </a:p>
        </p:txBody>
      </p:sp>
      <p:pic>
        <p:nvPicPr>
          <p:cNvPr id="12" name="图片 11" descr="1611049417(1)"/>
          <p:cNvPicPr/>
          <p:nvPr/>
        </p:nvPicPr>
        <p:blipFill>
          <a:blip r:embed="rId1"/>
          <a:stretch>
            <a:fillRect/>
          </a:stretch>
        </p:blipFill>
        <p:spPr>
          <a:xfrm>
            <a:off x="6577367" y="492829"/>
            <a:ext cx="1605407" cy="1207663"/>
          </a:xfrm>
          <a:prstGeom prst="rect">
            <a:avLst/>
          </a:prstGeom>
        </p:spPr>
      </p:pic>
      <p:sp>
        <p:nvSpPr>
          <p:cNvPr id="15" name="标题 9"/>
          <p:cNvSpPr/>
          <p:nvPr/>
        </p:nvSpPr>
        <p:spPr>
          <a:xfrm>
            <a:off x="3785521" y="444437"/>
            <a:ext cx="732239" cy="1441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3658F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en-US" sz="935" spc="5" dirty="0">
                <a:solidFill>
                  <a:schemeClr val="bg1"/>
                </a:solidFill>
                <a:sym typeface="+mn-ea"/>
              </a:rPr>
              <a:t> GMN Series</a:t>
            </a:r>
            <a:endParaRPr lang="en-US" altLang="en-US" sz="935" spc="5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3" name="object 4"/>
          <p:cNvSpPr txBox="1"/>
          <p:nvPr/>
        </p:nvSpPr>
        <p:spPr>
          <a:xfrm>
            <a:off x="3737554" y="1455563"/>
            <a:ext cx="1611350" cy="1141095"/>
          </a:xfrm>
          <a:prstGeom prst="rect">
            <a:avLst/>
          </a:prstGeom>
        </p:spPr>
        <p:txBody>
          <a:bodyPr vert="horz" wrap="square" lIns="0" tIns="11885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b="1" spc="5" dirty="0">
                <a:solidFill>
                  <a:srgbClr val="43658F"/>
                </a:solidFill>
                <a:latin typeface="Arial" panose="020B0604020202020204"/>
                <a:cs typeface="Arial" panose="020B0604020202020204"/>
              </a:rPr>
              <a:t>FEATURES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109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solidFill>
                  <a:srgbClr val="3E3A39"/>
                </a:solidFill>
                <a:latin typeface="Arial" panose="020B0604020202020204"/>
                <a:sym typeface="+mn-ea"/>
              </a:rPr>
              <a:t>High Performance</a:t>
            </a:r>
            <a:r>
              <a:rPr lang="en-US" sz="570">
                <a:latin typeface="Arial" panose="020B0604020202020204"/>
                <a:sym typeface="+mn-ea"/>
              </a:rPr>
              <a:t> 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Direct wall mounting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altLang="zh-CN" sz="57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Front Installation, Front Maintenance</a:t>
            </a:r>
            <a:endParaRPr lang="en-US" altLang="zh-CN" sz="57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altLang="zh-CN" sz="57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Full HD scale options</a:t>
            </a:r>
            <a:endParaRPr lang="en-US" altLang="zh-CN" sz="57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altLang="zh-CN" sz="57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Multi pixel pitch for option</a:t>
            </a:r>
            <a:endParaRPr lang="en-US" altLang="zh-CN" sz="570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altLang="zh-CN" sz="57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Popular cabinet size(W:H) : 16:9 / 600x337.5mm</a:t>
            </a:r>
            <a:endParaRPr lang="zh-CN" altLang="en-US" sz="57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20" name="表格 19"/>
          <p:cNvGraphicFramePr/>
          <p:nvPr>
            <p:custDataLst>
              <p:tags r:id="rId2"/>
            </p:custDataLst>
          </p:nvPr>
        </p:nvGraphicFramePr>
        <p:xfrm>
          <a:off x="3931120" y="2803307"/>
          <a:ext cx="4309745" cy="3080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145"/>
                <a:gridCol w="661035"/>
                <a:gridCol w="532765"/>
                <a:gridCol w="533400"/>
                <a:gridCol w="533400"/>
              </a:tblGrid>
              <a:tr h="152400">
                <a:tc gridSpan="5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b="1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GMN  Specification</a:t>
                      </a:r>
                      <a:endParaRPr lang="en-US" altLang="en-US" sz="600" b="1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EAAAA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5367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60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Pixel Pitch（mm）</a:t>
                      </a:r>
                      <a:endParaRPr lang="zh-CN" sz="60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</a:t>
                      </a:r>
                      <a:endParaRPr lang="en-US" sz="60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</a:t>
                      </a:r>
                      <a:endParaRPr lang="en-US" sz="60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</a:t>
                      </a:r>
                      <a:endParaRPr lang="en-US" sz="60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60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1.8</a:t>
                      </a:r>
                      <a:endParaRPr lang="en-US" sz="60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Pixel Configuration</a:t>
                      </a:r>
                      <a:endParaRPr 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SMD 4-in-1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SMD1010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SMD1212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SMD1515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Module Resolution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320x180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240x135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192x108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160x90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Pixel density（pixels/sqm）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1137778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640000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409600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284444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Cabinet Dimensions (WxHxD)/（mm）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600x337.5x58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Module Dimensions (WxH)/（mm）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300x168.75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Cabinet material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Die Casting Aluminum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92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Cabinet weight (kg/cabinet)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5.8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001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Module weight (kg/cabinet)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0.315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Driving Type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1/46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1/45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1/48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1/45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23114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Signal Transmission Distance （m）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CAT5 cable:＜100 m; Single mode fiber:＜10 km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Brightness（nits）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350-400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500-600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500-600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500-600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Optimal Horizontal Viewing Angle（°）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160°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065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Optimal Vertical Viewing Angle（°）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160°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AC Input Voltage（V）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AC110-220V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065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Maximum Power consumpution (W/M2)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2192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Average Power consumpution (W/M2)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135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65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Storage Temperature（℃）</a:t>
                      </a:r>
                      <a:endParaRPr lang="zh-CN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-30℃~+70℃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Working Temperature (℃)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-20℃~+65℃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 rating (Front/Rear)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IP40/IP20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065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Storage Humidity (RH)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10%~90% non-condensing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Working Humidity (RH)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10%~60% non-condensing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T cap="flat">
                      <a:noFill/>
                    </a:lnT>
                    <a:lnB cap="flat">
                      <a:noFill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</a:tcPr>
                </a:tc>
              </a:tr>
              <a:tr h="121285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Cabinet installation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70" b="0" spc="6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Fix</a:t>
                      </a:r>
                      <a:endParaRPr lang="en-US" altLang="en-US" sz="470" b="0" spc="6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6979" marR="16979" marT="4244" marB="4244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3689587" y="781479"/>
            <a:ext cx="1504804" cy="236863"/>
          </a:xfrm>
          <a:custGeom>
            <a:avLst/>
            <a:gdLst/>
            <a:ahLst/>
            <a:cxnLst/>
            <a:rect l="l" t="t" r="r" b="b"/>
            <a:pathLst>
              <a:path w="1758950" h="234950">
                <a:moveTo>
                  <a:pt x="1758950" y="198958"/>
                </a:moveTo>
                <a:lnTo>
                  <a:pt x="1756121" y="212966"/>
                </a:lnTo>
                <a:lnTo>
                  <a:pt x="1748407" y="224407"/>
                </a:lnTo>
                <a:lnTo>
                  <a:pt x="1736966" y="232121"/>
                </a:lnTo>
                <a:lnTo>
                  <a:pt x="1722958" y="234950"/>
                </a:lnTo>
                <a:lnTo>
                  <a:pt x="35991" y="234950"/>
                </a:lnTo>
                <a:lnTo>
                  <a:pt x="21983" y="232121"/>
                </a:lnTo>
                <a:lnTo>
                  <a:pt x="10542" y="224407"/>
                </a:lnTo>
                <a:lnTo>
                  <a:pt x="2828" y="212966"/>
                </a:lnTo>
                <a:lnTo>
                  <a:pt x="0" y="198958"/>
                </a:lnTo>
                <a:lnTo>
                  <a:pt x="0" y="36004"/>
                </a:lnTo>
                <a:lnTo>
                  <a:pt x="2828" y="21993"/>
                </a:lnTo>
                <a:lnTo>
                  <a:pt x="10542" y="10548"/>
                </a:lnTo>
                <a:lnTo>
                  <a:pt x="21983" y="2830"/>
                </a:lnTo>
                <a:lnTo>
                  <a:pt x="35991" y="0"/>
                </a:lnTo>
                <a:lnTo>
                  <a:pt x="1722958" y="0"/>
                </a:lnTo>
                <a:lnTo>
                  <a:pt x="1736966" y="2830"/>
                </a:lnTo>
                <a:lnTo>
                  <a:pt x="1748407" y="10548"/>
                </a:lnTo>
                <a:lnTo>
                  <a:pt x="1756121" y="21993"/>
                </a:lnTo>
                <a:lnTo>
                  <a:pt x="1758950" y="36004"/>
                </a:lnTo>
                <a:lnTo>
                  <a:pt x="1758950" y="198958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p>
            <a:endParaRPr sz="1205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object 8"/>
          <p:cNvSpPr txBox="1"/>
          <p:nvPr/>
        </p:nvSpPr>
        <p:spPr>
          <a:xfrm>
            <a:off x="3689587" y="829871"/>
            <a:ext cx="1552346" cy="130810"/>
          </a:xfrm>
          <a:prstGeom prst="rect">
            <a:avLst/>
          </a:prstGeom>
        </p:spPr>
        <p:txBody>
          <a:bodyPr vert="horz" wrap="square" lIns="0" tIns="8489" rIns="0" bIns="0" rtlCol="0">
            <a:spAutoFit/>
          </a:bodyPr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GMN(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P0.9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P1.2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P1.5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P1.8</a:t>
            </a:r>
            <a:endParaRPr sz="8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0271" y="107820"/>
            <a:ext cx="3760524" cy="28207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271" y="3429000"/>
            <a:ext cx="3836082" cy="21580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114a9515-74ff-4f61-8928-c35992d2f5f1}"/>
  <p:tag name="TABLE_ENDDRAG_ORIGIN_RECT" val="507*362"/>
  <p:tag name="TABLE_ENDDRAG_RECT" val="42*330*507*362"/>
  <p:tag name="TABLE_AUTOADJUST_FLAG" val="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1764</Words>
  <Application>WPS 演示</Application>
  <PresentationFormat>宽屏</PresentationFormat>
  <Paragraphs>254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Arial</vt:lpstr>
      <vt:lpstr>΢</vt:lpstr>
      <vt:lpstr>Segoe Print</vt:lpstr>
      <vt:lpstr>Times New Roman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New beginning</cp:lastModifiedBy>
  <cp:revision>172</cp:revision>
  <dcterms:created xsi:type="dcterms:W3CDTF">2019-06-19T02:08:00Z</dcterms:created>
  <dcterms:modified xsi:type="dcterms:W3CDTF">2021-12-01T15:55:02Z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04C4BEE97DA84FF9AA2B2158291B0A39</vt:lpwstr>
  </property>
</Properties>
</file>