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D9D9"/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6" Type="http://schemas.openxmlformats.org/officeDocument/2006/relationships/tableStyles" Target="tableStyles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330" y="1555115"/>
            <a:ext cx="5233035" cy="4608195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9" Type="http://schemas.openxmlformats.org/officeDocument/2006/relationships/theme" Target="../theme/theme1.xml"/><Relationship Id="rId18" Type="http://schemas.openxmlformats.org/officeDocument/2006/relationships/tags" Target="../tags/tag62.xml"/><Relationship Id="rId17" Type="http://schemas.openxmlformats.org/officeDocument/2006/relationships/tags" Target="../tags/tag61.xml"/><Relationship Id="rId16" Type="http://schemas.openxmlformats.org/officeDocument/2006/relationships/tags" Target="../tags/tag60.xml"/><Relationship Id="rId15" Type="http://schemas.openxmlformats.org/officeDocument/2006/relationships/tags" Target="../tags/tag59.xml"/><Relationship Id="rId14" Type="http://schemas.openxmlformats.org/officeDocument/2006/relationships/tags" Target="../tags/tag58.xml"/><Relationship Id="rId13" Type="http://schemas.openxmlformats.org/officeDocument/2006/relationships/tags" Target="../tags/tag57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D9D9D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4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8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1.png"/><Relationship Id="rId1" Type="http://schemas.openxmlformats.org/officeDocument/2006/relationships/tags" Target="../tags/tag6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" name="矩形 9"/>
          <p:cNvSpPr/>
          <p:nvPr/>
        </p:nvSpPr>
        <p:spPr>
          <a:xfrm>
            <a:off x="3785521" y="2706949"/>
            <a:ext cx="896090" cy="141354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0" bIns="0">
            <a:noAutofit/>
          </a:bodyPr>
          <a:p>
            <a:pPr indent="0"/>
            <a:r>
              <a:rPr lang="en-US" sz="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SPECIFICATIONS</a:t>
            </a:r>
            <a:endParaRPr lang="en-US" sz="800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object 4"/>
          <p:cNvSpPr txBox="1"/>
          <p:nvPr/>
        </p:nvSpPr>
        <p:spPr>
          <a:xfrm>
            <a:off x="3881455" y="1100693"/>
            <a:ext cx="2266757" cy="1351280"/>
          </a:xfrm>
          <a:prstGeom prst="rect">
            <a:avLst/>
          </a:prstGeom>
        </p:spPr>
        <p:txBody>
          <a:bodyPr vert="horz" wrap="square" lIns="0" tIns="11885" rIns="0" bIns="0" rtlCol="0">
            <a:spAutoFit/>
          </a:bodyPr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800" b="1" spc="5" dirty="0">
                <a:solidFill>
                  <a:srgbClr val="43658F"/>
                </a:solidFill>
                <a:latin typeface="Arial" panose="020B0604020202020204"/>
                <a:cs typeface="Arial" panose="020B0604020202020204"/>
              </a:rPr>
              <a:t>FEATURES</a:t>
            </a:r>
            <a:endParaRPr sz="800">
              <a:latin typeface="Arial" panose="020B0604020202020204"/>
              <a:cs typeface="Arial" panose="020B0604020202020204"/>
            </a:endParaRPr>
          </a:p>
          <a:p>
            <a:pPr marL="115570" indent="-102870">
              <a:lnSpc>
                <a:spcPct val="100000"/>
              </a:lnSpc>
              <a:spcBef>
                <a:spcPts val="1090"/>
              </a:spcBef>
              <a:buFont typeface="΢"/>
              <a:buChar char="●"/>
              <a:tabLst>
                <a:tab pos="115570" algn="l"/>
              </a:tabLst>
            </a:pPr>
            <a:r>
              <a:rPr lang="en-US" sz="570">
                <a:solidFill>
                  <a:srgbClr val="3E3A39"/>
                </a:solidFill>
                <a:latin typeface="Arial" panose="020B0604020202020204"/>
                <a:sym typeface="+mn-ea"/>
              </a:rPr>
              <a:t>Front and rear access, 3-seconds module disassembly with magnetic tool</a:t>
            </a:r>
            <a:endParaRPr sz="570">
              <a:latin typeface="Arial" panose="020B0604020202020204"/>
              <a:cs typeface="Arial" panose="020B0604020202020204"/>
            </a:endParaRPr>
          </a:p>
          <a:p>
            <a:pPr marL="115570" indent="-102870">
              <a:lnSpc>
                <a:spcPct val="100000"/>
              </a:lnSpc>
              <a:spcBef>
                <a:spcPts val="400"/>
              </a:spcBef>
              <a:buFont typeface="΢"/>
              <a:buChar char="●"/>
              <a:tabLst>
                <a:tab pos="115570" algn="l"/>
              </a:tabLst>
            </a:pPr>
            <a:r>
              <a:rPr lang="en-US" altLang="zh-CN" sz="570">
                <a:solidFill>
                  <a:srgbClr val="3E3A39"/>
                </a:solidFill>
                <a:latin typeface="Arial" panose="020B0604020202020204"/>
                <a:ea typeface="Arial" panose="020B0604020202020204"/>
                <a:sym typeface="+mn-ea"/>
              </a:rPr>
              <a:t>2.8V&amp;3.8V PCB design,based on SMD, can easily reach 10000nits,only need 450W/</a:t>
            </a:r>
            <a:r>
              <a:rPr lang="en-US" altLang="zh-CN" sz="570">
                <a:solidFill>
                  <a:srgbClr val="3E3A39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㎡</a:t>
            </a:r>
            <a:endParaRPr sz="570">
              <a:latin typeface="Arial" panose="020B0604020202020204"/>
              <a:cs typeface="Arial" panose="020B0604020202020204"/>
            </a:endParaRPr>
          </a:p>
          <a:p>
            <a:pPr marL="115570" indent="-102870">
              <a:lnSpc>
                <a:spcPct val="100000"/>
              </a:lnSpc>
              <a:spcBef>
                <a:spcPts val="400"/>
              </a:spcBef>
              <a:buFont typeface="΢"/>
              <a:buChar char="●"/>
              <a:tabLst>
                <a:tab pos="115570" algn="l"/>
              </a:tabLst>
            </a:pPr>
            <a:r>
              <a:rPr lang="en-US" sz="570">
                <a:solidFill>
                  <a:srgbClr val="3E3A39"/>
                </a:solidFill>
                <a:latin typeface="Arial" panose="020B0604020202020204"/>
                <a:sym typeface="+mn-ea"/>
              </a:rPr>
              <a:t>Module applies hard connection without flat cables, reducing failure rate while mproving stability</a:t>
            </a:r>
            <a:endParaRPr sz="570">
              <a:latin typeface="Arial" panose="020B0604020202020204"/>
              <a:cs typeface="Arial" panose="020B0604020202020204"/>
            </a:endParaRPr>
          </a:p>
          <a:p>
            <a:pPr marL="115570" indent="-102870">
              <a:lnSpc>
                <a:spcPct val="100000"/>
              </a:lnSpc>
              <a:spcBef>
                <a:spcPts val="400"/>
              </a:spcBef>
              <a:buFont typeface="΢"/>
              <a:buChar char="●"/>
              <a:tabLst>
                <a:tab pos="115570" algn="l"/>
              </a:tabLst>
            </a:pPr>
            <a:r>
              <a:rPr lang="en-US" sz="570">
                <a:solidFill>
                  <a:srgbClr val="3E3A39"/>
                </a:solidFill>
                <a:latin typeface="Arial" panose="020B0604020202020204"/>
                <a:sym typeface="+mn-ea"/>
              </a:rPr>
              <a:t>Aluminum profile cabinet owns high precision, ensuring the flatness of whole screen</a:t>
            </a:r>
            <a:endParaRPr sz="570">
              <a:latin typeface="Arial" panose="020B0604020202020204"/>
              <a:cs typeface="Arial" panose="020B0604020202020204"/>
            </a:endParaRPr>
          </a:p>
          <a:p>
            <a:pPr marL="115570" indent="-102870">
              <a:lnSpc>
                <a:spcPct val="100000"/>
              </a:lnSpc>
              <a:spcBef>
                <a:spcPts val="400"/>
              </a:spcBef>
              <a:buFont typeface="΢"/>
              <a:buChar char="●"/>
              <a:tabLst>
                <a:tab pos="115570" algn="l"/>
              </a:tabLst>
            </a:pPr>
            <a:r>
              <a:rPr lang="en-US" sz="570">
                <a:solidFill>
                  <a:srgbClr val="3E3A39"/>
                </a:solidFill>
                <a:latin typeface="Arial" panose="020B0604020202020204"/>
                <a:sym typeface="+mn-ea"/>
              </a:rPr>
              <a:t>Module is corner and flat screen 2 in 1 design, can make L shape corner cabinets</a:t>
            </a:r>
            <a:endParaRPr sz="570">
              <a:latin typeface="Arial" panose="020B0604020202020204"/>
              <a:cs typeface="Arial" panose="020B0604020202020204"/>
            </a:endParaRPr>
          </a:p>
        </p:txBody>
      </p:sp>
      <p:graphicFrame>
        <p:nvGraphicFramePr>
          <p:cNvPr id="2" name="表格 1"/>
          <p:cNvGraphicFramePr/>
          <p:nvPr>
            <p:custDataLst>
              <p:tags r:id="rId1"/>
            </p:custDataLst>
          </p:nvPr>
        </p:nvGraphicFramePr>
        <p:xfrm>
          <a:off x="3785521" y="2949331"/>
          <a:ext cx="4476115" cy="2882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8855"/>
                <a:gridCol w="579755"/>
                <a:gridCol w="579120"/>
                <a:gridCol w="579755"/>
                <a:gridCol w="579755"/>
                <a:gridCol w="579120"/>
                <a:gridCol w="579755"/>
              </a:tblGrid>
              <a:tr h="195580">
                <a:tc>
                  <a:txBody>
                    <a:bodyPr/>
                    <a:p>
                      <a:pPr marL="0" indent="0" algn="ctr">
                        <a:lnSpc>
                          <a:spcPct val="120000"/>
                        </a:lnSpc>
                        <a:buNone/>
                      </a:pPr>
                      <a:r>
                        <a:rPr lang="en-US" sz="535" b="1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Product Model</a:t>
                      </a:r>
                      <a:endParaRPr lang="en-US" altLang="en-US" sz="535" b="1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lnSpc>
                          <a:spcPct val="120000"/>
                        </a:lnSpc>
                        <a:buNone/>
                      </a:pPr>
                      <a:r>
                        <a:rPr lang="en-US" sz="535" b="1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GPO3.9</a:t>
                      </a:r>
                      <a:endParaRPr lang="en-US" altLang="en-US" sz="535" b="1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lnSpc>
                          <a:spcPct val="120000"/>
                        </a:lnSpc>
                        <a:buNone/>
                      </a:pPr>
                      <a:r>
                        <a:rPr lang="en-US" sz="535" b="1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GPO4.8</a:t>
                      </a:r>
                      <a:endParaRPr lang="en-US" altLang="en-US" sz="535" b="1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lnSpc>
                          <a:spcPct val="120000"/>
                        </a:lnSpc>
                        <a:buNone/>
                      </a:pPr>
                      <a:r>
                        <a:rPr lang="en-US" sz="535" b="1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GPO5.2</a:t>
                      </a:r>
                      <a:endParaRPr lang="en-US" altLang="en-US" sz="535" b="1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lnSpc>
                          <a:spcPct val="120000"/>
                        </a:lnSpc>
                        <a:buNone/>
                      </a:pPr>
                      <a:r>
                        <a:rPr lang="en-US" sz="535" b="1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GPO6.25</a:t>
                      </a:r>
                      <a:endParaRPr lang="en-US" altLang="en-US" sz="535" b="1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lnSpc>
                          <a:spcPct val="120000"/>
                        </a:lnSpc>
                        <a:buNone/>
                      </a:pPr>
                      <a:r>
                        <a:rPr lang="en-US" sz="535" b="1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GPO7.8</a:t>
                      </a:r>
                      <a:endParaRPr lang="en-US" altLang="en-US" sz="535" b="1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lnSpc>
                          <a:spcPct val="120000"/>
                        </a:lnSpc>
                        <a:buNone/>
                      </a:pPr>
                      <a:r>
                        <a:rPr lang="en-US" sz="535" b="1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GPO10.4</a:t>
                      </a:r>
                      <a:endParaRPr lang="en-US" altLang="en-US" sz="535" b="1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90500">
                <a:tc>
                  <a:txBody>
                    <a:bodyPr/>
                    <a:p>
                      <a:pPr marL="0" indent="0" algn="ctr">
                        <a:lnSpc>
                          <a:spcPct val="120000"/>
                        </a:lnSpc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Pixel Pitch(mm)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lnSpc>
                          <a:spcPct val="120000"/>
                        </a:lnSpc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3.91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lnSpc>
                          <a:spcPct val="120000"/>
                        </a:lnSpc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4.81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lnSpc>
                          <a:spcPct val="120000"/>
                        </a:lnSpc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5.2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lnSpc>
                          <a:spcPct val="120000"/>
                        </a:lnSpc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6.25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lnSpc>
                          <a:spcPct val="120000"/>
                        </a:lnSpc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7.82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lnSpc>
                          <a:spcPct val="120000"/>
                        </a:lnSpc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10.4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/>
                    </a:solidFill>
                  </a:tcPr>
                </a:tc>
              </a:tr>
              <a:tr h="151765">
                <a:tc>
                  <a:txBody>
                    <a:bodyPr/>
                    <a:p>
                      <a:pPr marL="0" indent="0" algn="ctr">
                        <a:lnSpc>
                          <a:spcPct val="120000"/>
                        </a:lnSpc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LED Type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6">
                  <a:txBody>
                    <a:bodyPr/>
                    <a:p>
                      <a:pPr marL="0" indent="0" algn="ctr">
                        <a:lnSpc>
                          <a:spcPct val="120000"/>
                        </a:lnSpc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SMD</a:t>
                      </a:r>
                      <a:endParaRPr 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cPr marL="12700" marR="12700" marT="12700" vert="horz" anchor="ctr" anchorCtr="0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cPr marL="12700" marR="12700" marT="12700" vert="horz" anchor="ctr" anchorCtr="0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cPr marL="12700" marR="12700" marT="12700" vert="horz" anchor="ctr" anchorCtr="0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cPr marL="12700" marR="12700" marT="12700" vert="horz" anchor="ctr" anchorCtr="0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cPr marL="12700" marR="12700" marT="12700" vert="horz" anchor="ctr" anchorCtr="0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89865">
                <a:tc>
                  <a:txBody>
                    <a:bodyPr/>
                    <a:p>
                      <a:pPr marL="0" indent="0" algn="ctr">
                        <a:lnSpc>
                          <a:spcPct val="120000"/>
                        </a:lnSpc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Scan method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lnSpc>
                          <a:spcPct val="120000"/>
                        </a:lnSpc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1/8 scan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lnSpc>
                          <a:spcPct val="120000"/>
                        </a:lnSpc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1/7 scan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lnSpc>
                          <a:spcPct val="120000"/>
                        </a:lnSpc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1/6 scan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lnSpc>
                          <a:spcPct val="120000"/>
                        </a:lnSpc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1/5 scan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lnSpc>
                          <a:spcPct val="120000"/>
                        </a:lnSpc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1/4 scan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lnSpc>
                          <a:spcPct val="120000"/>
                        </a:lnSpc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1/2 scan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/>
                    </a:solidFill>
                  </a:tcPr>
                </a:tc>
              </a:tr>
              <a:tr h="239395">
                <a:tc>
                  <a:txBody>
                    <a:bodyPr/>
                    <a:p>
                      <a:pPr marL="0" indent="0" algn="ctr">
                        <a:lnSpc>
                          <a:spcPct val="120000"/>
                        </a:lnSpc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Brightness(cd/m2)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lnSpc>
                          <a:spcPct val="120000"/>
                        </a:lnSpc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≥5000                                                                      (8000-10000)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lnSpc>
                          <a:spcPct val="120000"/>
                        </a:lnSpc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≥5500                     (8000-10000)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lnSpc>
                          <a:spcPct val="120000"/>
                        </a:lnSpc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≥6000                                                   (8000-10000)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lnSpc>
                          <a:spcPct val="120000"/>
                        </a:lnSpc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≥6000                                                   (8000-10000)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lnSpc>
                          <a:spcPct val="120000"/>
                        </a:lnSpc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≥6000                                                   (8000-10000)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lnSpc>
                          <a:spcPct val="120000"/>
                        </a:lnSpc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≥6500                                                   (8000-10000)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62560">
                <a:tc>
                  <a:txBody>
                    <a:bodyPr/>
                    <a:p>
                      <a:pPr marL="0" indent="0" algn="ctr">
                        <a:lnSpc>
                          <a:spcPct val="120000"/>
                        </a:lnSpc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Refresh Rate(Hz)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/>
                    </a:solidFill>
                  </a:tcPr>
                </a:tc>
                <a:tc gridSpan="6">
                  <a:txBody>
                    <a:bodyPr/>
                    <a:p>
                      <a:pPr marL="0" indent="0" algn="ctr">
                        <a:lnSpc>
                          <a:spcPct val="120000"/>
                        </a:lnSpc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≥ 1920Hz</a:t>
                      </a:r>
                      <a:r>
                        <a:rPr lang="en-US" sz="470" b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</a:rPr>
                        <a:t>（</a:t>
                      </a: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3840HzOptional)</a:t>
                      </a:r>
                      <a:endParaRPr 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/>
                    </a:solidFill>
                  </a:tcPr>
                </a:tc>
                <a:tc hMerge="1">
                  <a:tcPr marL="12700" marR="12700" marT="12700" vert="horz" anchor="ctr" anchorCtr="0">
                    <a:solidFill>
                      <a:schemeClr val="bg1"/>
                    </a:solidFill>
                  </a:tcPr>
                </a:tc>
                <a:tc hMerge="1">
                  <a:tcPr marL="12700" marR="12700" marT="12700" vert="horz" anchor="ctr" anchorCtr="0">
                    <a:solidFill>
                      <a:schemeClr val="bg1"/>
                    </a:solidFill>
                  </a:tcPr>
                </a:tc>
                <a:tc hMerge="1">
                  <a:tcPr marL="12700" marR="12700" marT="12700" vert="horz" anchor="ctr" anchorCtr="0">
                    <a:solidFill>
                      <a:schemeClr val="bg1"/>
                    </a:solidFill>
                  </a:tcPr>
                </a:tc>
                <a:tc hMerge="1">
                  <a:tcPr marL="12700" marR="12700" marT="12700" vert="horz" anchor="ctr" anchorCtr="0">
                    <a:solidFill>
                      <a:schemeClr val="bg1"/>
                    </a:solidFill>
                  </a:tcPr>
                </a:tc>
                <a:tc hMerge="1">
                  <a:tcPr marL="12700" marR="12700" marT="12700" vert="horz" anchor="ctr" anchorCtr="0">
                    <a:solidFill>
                      <a:schemeClr val="bg1"/>
                    </a:solidFill>
                  </a:tcPr>
                </a:tc>
              </a:tr>
              <a:tr h="238760">
                <a:tc>
                  <a:txBody>
                    <a:bodyPr/>
                    <a:p>
                      <a:pPr marL="0" indent="0" algn="ctr">
                        <a:lnSpc>
                          <a:spcPct val="120000"/>
                        </a:lnSpc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Power Consumption(Max/Ave) (W/m2)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lnSpc>
                          <a:spcPct val="120000"/>
                        </a:lnSpc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800/270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lnSpc>
                          <a:spcPct val="120000"/>
                        </a:lnSpc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800/270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lnSpc>
                          <a:spcPct val="120000"/>
                        </a:lnSpc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550/185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lnSpc>
                          <a:spcPct val="120000"/>
                        </a:lnSpc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500/175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lnSpc>
                          <a:spcPct val="120000"/>
                        </a:lnSpc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500/175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lnSpc>
                          <a:spcPct val="120000"/>
                        </a:lnSpc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500/175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90500">
                <a:tc>
                  <a:txBody>
                    <a:bodyPr/>
                    <a:p>
                      <a:pPr marL="0" indent="0" algn="ctr">
                        <a:lnSpc>
                          <a:spcPct val="120000"/>
                        </a:lnSpc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Module Resolution(px)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lnSpc>
                          <a:spcPct val="120000"/>
                        </a:lnSpc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128 x 64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lnSpc>
                          <a:spcPct val="120000"/>
                        </a:lnSpc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104 x 52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lnSpc>
                          <a:spcPct val="120000"/>
                        </a:lnSpc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96 x 48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lnSpc>
                          <a:spcPct val="120000"/>
                        </a:lnSpc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80 x 40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lnSpc>
                          <a:spcPct val="120000"/>
                        </a:lnSpc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64 x 32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lnSpc>
                          <a:spcPct val="120000"/>
                        </a:lnSpc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48 x 24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/>
                    </a:solidFill>
                  </a:tcPr>
                </a:tc>
              </a:tr>
              <a:tr h="158115">
                <a:tc>
                  <a:txBody>
                    <a:bodyPr/>
                    <a:p>
                      <a:pPr marL="0" indent="0" algn="ctr">
                        <a:lnSpc>
                          <a:spcPct val="120000"/>
                        </a:lnSpc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Module Size(mm)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6">
                  <a:txBody>
                    <a:bodyPr/>
                    <a:p>
                      <a:pPr marL="0" indent="0" algn="ctr">
                        <a:lnSpc>
                          <a:spcPct val="120000"/>
                        </a:lnSpc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500x250</a:t>
                      </a:r>
                      <a:endParaRPr 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cPr marL="12700" marR="12700" marT="12700" vert="horz" anchor="ctr" anchorCtr="0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cPr marL="12700" marR="12700" marT="12700" vert="horz" anchor="ctr" anchorCtr="0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cPr marL="12700" marR="12700" marT="12700" vert="horz" anchor="ctr" anchorCtr="0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cPr marL="12700" marR="12700" marT="12700" vert="horz" anchor="ctr" anchorCtr="0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cPr marL="12700" marR="12700" marT="12700" vert="horz" anchor="ctr" anchorCtr="0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90500">
                <a:tc>
                  <a:txBody>
                    <a:bodyPr/>
                    <a:p>
                      <a:pPr marL="0" indent="0" algn="ctr">
                        <a:lnSpc>
                          <a:spcPct val="120000"/>
                        </a:lnSpc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Panel Resolution(px)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lnSpc>
                          <a:spcPct val="120000"/>
                        </a:lnSpc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256 x 256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lnSpc>
                          <a:spcPct val="120000"/>
                        </a:lnSpc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208 x 208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lnSpc>
                          <a:spcPct val="120000"/>
                        </a:lnSpc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192 x 192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lnSpc>
                          <a:spcPct val="120000"/>
                        </a:lnSpc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160 x 160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lnSpc>
                          <a:spcPct val="120000"/>
                        </a:lnSpc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128 x 128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marL="0" indent="0" algn="ctr">
                        <a:lnSpc>
                          <a:spcPct val="120000"/>
                        </a:lnSpc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96 x 96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/>
                    </a:solidFill>
                  </a:tcPr>
                </a:tc>
              </a:tr>
              <a:tr h="189865">
                <a:tc>
                  <a:txBody>
                    <a:bodyPr/>
                    <a:p>
                      <a:pPr marL="0" indent="0" algn="ctr">
                        <a:lnSpc>
                          <a:spcPct val="120000"/>
                        </a:lnSpc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Panel Size(mm)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6">
                  <a:txBody>
                    <a:bodyPr/>
                    <a:p>
                      <a:pPr marL="0" indent="0" algn="ctr">
                        <a:lnSpc>
                          <a:spcPct val="120000"/>
                        </a:lnSpc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  1000 x 1000 x 73mm (Optional)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135890">
                <a:tc>
                  <a:txBody>
                    <a:bodyPr/>
                    <a:p>
                      <a:pPr marL="0" indent="0" algn="ctr">
                        <a:lnSpc>
                          <a:spcPct val="120000"/>
                        </a:lnSpc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Weight(kg/m2)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/>
                    </a:solidFill>
                  </a:tcPr>
                </a:tc>
                <a:tc gridSpan="6">
                  <a:txBody>
                    <a:bodyPr/>
                    <a:p>
                      <a:pPr marL="0" indent="0" algn="ctr">
                        <a:lnSpc>
                          <a:spcPct val="120000"/>
                        </a:lnSpc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24.5</a:t>
                      </a:r>
                      <a:endParaRPr 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/>
                    </a:solidFill>
                  </a:tcPr>
                </a:tc>
                <a:tc hMerge="1">
                  <a:tcPr marL="12700" marR="12700" marT="12700" vert="horz" anchor="ctr" anchorCtr="0">
                    <a:solidFill>
                      <a:schemeClr val="bg1"/>
                    </a:solidFill>
                  </a:tcPr>
                </a:tc>
                <a:tc hMerge="1">
                  <a:tcPr marL="12700" marR="12700" marT="12700" vert="horz" anchor="ctr" anchorCtr="0">
                    <a:solidFill>
                      <a:schemeClr val="bg1"/>
                    </a:solidFill>
                  </a:tcPr>
                </a:tc>
                <a:tc hMerge="1">
                  <a:tcPr marL="12700" marR="12700" marT="12700" vert="horz" anchor="ctr" anchorCtr="0">
                    <a:solidFill>
                      <a:schemeClr val="bg1"/>
                    </a:solidFill>
                  </a:tcPr>
                </a:tc>
                <a:tc hMerge="1">
                  <a:tcPr marL="12700" marR="12700" marT="12700" vert="horz" anchor="ctr" anchorCtr="0">
                    <a:solidFill>
                      <a:schemeClr val="bg1"/>
                    </a:solidFill>
                  </a:tcPr>
                </a:tc>
                <a:tc hMerge="1">
                  <a:tcPr marL="12700" marR="12700" marT="12700" vert="horz" anchor="ctr" anchorCtr="0">
                    <a:solidFill>
                      <a:schemeClr val="bg1"/>
                    </a:solidFill>
                  </a:tcPr>
                </a:tc>
              </a:tr>
              <a:tr h="146050">
                <a:tc>
                  <a:txBody>
                    <a:bodyPr/>
                    <a:p>
                      <a:pPr marL="0" indent="0" algn="ctr">
                        <a:lnSpc>
                          <a:spcPct val="120000"/>
                        </a:lnSpc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IP Rating(Front/Rear)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6">
                  <a:txBody>
                    <a:bodyPr/>
                    <a:p>
                      <a:pPr marL="0" indent="0" algn="ctr">
                        <a:lnSpc>
                          <a:spcPct val="120000"/>
                        </a:lnSpc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IP67/IP65</a:t>
                      </a:r>
                      <a:endParaRPr 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cPr marL="12700" marR="12700" marT="12700" vert="horz" anchor="ctr" anchorCtr="0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cPr marL="12700" marR="12700" marT="12700" vert="horz" anchor="ctr" anchorCtr="0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cPr marL="12700" marR="12700" marT="12700" vert="horz" anchor="ctr" anchorCtr="0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cPr marL="12700" marR="12700" marT="12700" vert="horz" anchor="ctr" anchorCtr="0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cPr marL="12700" marR="12700" marT="12700" vert="horz" anchor="ctr" anchorCtr="0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35255">
                <a:tc>
                  <a:txBody>
                    <a:bodyPr/>
                    <a:p>
                      <a:pPr marL="0" indent="0" algn="ctr">
                        <a:lnSpc>
                          <a:spcPct val="120000"/>
                        </a:lnSpc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Gray Scale(Bit)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/>
                    </a:solidFill>
                  </a:tcPr>
                </a:tc>
                <a:tc gridSpan="6">
                  <a:txBody>
                    <a:bodyPr/>
                    <a:p>
                      <a:pPr marL="0" indent="0" algn="ctr">
                        <a:lnSpc>
                          <a:spcPct val="120000"/>
                        </a:lnSpc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16</a:t>
                      </a:r>
                      <a:endParaRPr 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/>
                    </a:solidFill>
                  </a:tcPr>
                </a:tc>
                <a:tc hMerge="1">
                  <a:tcPr marL="12700" marR="12700" marT="12700" vert="horz" anchor="ctr" anchorCtr="0">
                    <a:solidFill>
                      <a:schemeClr val="bg1"/>
                    </a:solidFill>
                  </a:tcPr>
                </a:tc>
                <a:tc hMerge="1">
                  <a:tcPr marL="12700" marR="12700" marT="12700" vert="horz" anchor="ctr" anchorCtr="0">
                    <a:solidFill>
                      <a:schemeClr val="bg1"/>
                    </a:solidFill>
                  </a:tcPr>
                </a:tc>
                <a:tc hMerge="1">
                  <a:tcPr marL="12700" marR="12700" marT="12700" vert="horz" anchor="ctr" anchorCtr="0">
                    <a:solidFill>
                      <a:schemeClr val="bg1"/>
                    </a:solidFill>
                  </a:tcPr>
                </a:tc>
                <a:tc hMerge="1">
                  <a:tcPr marL="12700" marR="12700" marT="12700" vert="horz" anchor="ctr" anchorCtr="0">
                    <a:solidFill>
                      <a:schemeClr val="bg1"/>
                    </a:solidFill>
                  </a:tcPr>
                </a:tc>
                <a:tc hMerge="1">
                  <a:tcPr marL="12700" marR="12700" marT="12700" vert="horz" anchor="ctr" anchorCtr="0">
                    <a:solidFill>
                      <a:schemeClr val="bg1"/>
                    </a:solidFill>
                  </a:tcPr>
                </a:tc>
              </a:tr>
              <a:tr h="139700">
                <a:tc>
                  <a:txBody>
                    <a:bodyPr/>
                    <a:p>
                      <a:pPr marL="0" indent="0" algn="ctr">
                        <a:lnSpc>
                          <a:spcPct val="120000"/>
                        </a:lnSpc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Maintenance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6">
                  <a:txBody>
                    <a:bodyPr/>
                    <a:p>
                      <a:pPr marL="0" indent="0" algn="ctr">
                        <a:lnSpc>
                          <a:spcPct val="120000"/>
                        </a:lnSpc>
                        <a:buNone/>
                      </a:pPr>
                      <a:r>
                        <a:rPr lang="en-US" sz="470" b="0">
                          <a:solidFill>
                            <a:srgbClr val="000000"/>
                          </a:solidFill>
                          <a:latin typeface="Arial" panose="020B0604020202020204" charset="-122"/>
                        </a:rPr>
                        <a:t>Front&amp;Rear</a:t>
                      </a:r>
                      <a:endParaRPr 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cPr marL="12700" marR="12700" marT="12700" vert="horz" anchor="ctr" anchorCtr="0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cPr marL="12700" marR="12700" marT="12700" vert="horz" anchor="ctr" anchorCtr="0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cPr marL="12700" marR="12700" marT="12700" vert="horz" anchor="ctr" anchorCtr="0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cPr marL="12700" marR="12700" marT="12700" vert="horz" anchor="ctr" anchorCtr="0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cPr marL="12700" marR="12700" marT="12700" vert="horz" anchor="ctr" anchorCtr="0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28600">
                <a:tc>
                  <a:txBody>
                    <a:bodyPr/>
                    <a:p>
                      <a:pPr marL="0" indent="0" algn="ctr">
                        <a:lnSpc>
                          <a:spcPct val="120000"/>
                        </a:lnSpc>
                        <a:buNone/>
                      </a:pPr>
                      <a:r>
                        <a:rPr lang="en-US" sz="470">
                          <a:solidFill>
                            <a:srgbClr val="000000"/>
                          </a:solidFill>
                          <a:latin typeface="Arial" panose="020B0604020202020204" charset="-122"/>
                          <a:sym typeface="+mn-ea"/>
                        </a:rPr>
                        <a:t>Operating Temperature/Humidity(°C/RH)</a:t>
                      </a:r>
                      <a:endParaRPr lang="en-US" alt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6">
                  <a:txBody>
                    <a:bodyPr/>
                    <a:p>
                      <a:pPr marL="0" indent="0" algn="ctr">
                        <a:lnSpc>
                          <a:spcPct val="120000"/>
                        </a:lnSpc>
                        <a:buNone/>
                      </a:pPr>
                      <a:r>
                        <a:rPr lang="en-US" sz="470">
                          <a:solidFill>
                            <a:srgbClr val="000000"/>
                          </a:solidFill>
                          <a:latin typeface="Arial" panose="020B0604020202020204" charset="-122"/>
                          <a:sym typeface="+mn-ea"/>
                        </a:rPr>
                        <a:t>-20-65  </a:t>
                      </a:r>
                      <a:r>
                        <a:rPr lang="zh-CN" sz="470">
                          <a:solidFill>
                            <a:srgbClr val="000000"/>
                          </a:solidFill>
                          <a:ea typeface="Arial" panose="020B0604020202020204" charset="-122"/>
                          <a:sym typeface="+mn-ea"/>
                        </a:rPr>
                        <a:t>10〜90%</a:t>
                      </a:r>
                      <a:endParaRPr lang="en-US" sz="470" b="0">
                        <a:solidFill>
                          <a:srgbClr val="000000"/>
                        </a:solidFill>
                        <a:latin typeface="Arial" panose="020B0604020202020204" charset="-122"/>
                      </a:endParaRPr>
                    </a:p>
                  </a:txBody>
                  <a:tcPr marL="8489" marR="8489" marT="8489" marB="30563" vert="horz" anchor="ctr" anchorCtr="0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cPr marL="12700" marR="12700" marT="12700" vert="horz" anchor="ctr" anchorCtr="0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cPr marL="12700" marR="12700" marT="12700" vert="horz" anchor="ctr" anchorCtr="0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cPr marL="12700" marR="12700" marT="12700" vert="horz" anchor="ctr" anchorCtr="0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cPr marL="12700" marR="12700" marT="12700" vert="horz" anchor="ctr" anchorCtr="0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cPr marL="12700" marR="12700" marT="12700" vert="horz" anchor="ctr" anchorCtr="0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9" name="标题 9"/>
          <p:cNvSpPr/>
          <p:nvPr/>
        </p:nvSpPr>
        <p:spPr>
          <a:xfrm>
            <a:off x="3785235" y="348615"/>
            <a:ext cx="1209675" cy="14414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txBody>
          <a:bodyPr wrap="square" lIns="0" tIns="0" rIns="0" bIns="0">
            <a:spAutoFit/>
          </a:bodyPr>
          <a:lstStyle>
            <a:lvl1pPr>
              <a:defRPr sz="3000" b="1" i="0">
                <a:solidFill>
                  <a:srgbClr val="43658F"/>
                </a:solidFill>
                <a:latin typeface="Arial" panose="020B0604020202020204"/>
                <a:ea typeface="+mj-ea"/>
                <a:cs typeface="Arial" panose="020B0604020202020204"/>
              </a:defRPr>
            </a:lvl1pPr>
          </a:lstStyle>
          <a:p>
            <a:r>
              <a:rPr lang="en-US" sz="935" spc="5" dirty="0">
                <a:solidFill>
                  <a:schemeClr val="bg1"/>
                </a:solidFill>
                <a:sym typeface="+mn-ea"/>
              </a:rPr>
              <a:t> GPO Series</a:t>
            </a:r>
            <a:endParaRPr lang="en-US" altLang="en-US" sz="935" spc="5" dirty="0">
              <a:solidFill>
                <a:schemeClr val="bg1"/>
              </a:solidFill>
              <a:sym typeface="+mn-ea"/>
            </a:endParaRPr>
          </a:p>
        </p:txBody>
      </p:sp>
      <p:sp>
        <p:nvSpPr>
          <p:cNvPr id="4" name="object 8"/>
          <p:cNvSpPr txBox="1"/>
          <p:nvPr/>
        </p:nvSpPr>
        <p:spPr>
          <a:xfrm>
            <a:off x="3737554" y="685121"/>
            <a:ext cx="2140684" cy="130810"/>
          </a:xfrm>
          <a:prstGeom prst="rect">
            <a:avLst/>
          </a:prstGeom>
        </p:spPr>
        <p:txBody>
          <a:bodyPr vert="horz" wrap="square" lIns="0" tIns="8489" rIns="0" bIns="0" rtlCol="0">
            <a:spAutoFit/>
          </a:bodyPr>
          <a:p>
            <a:pPr marL="33655">
              <a:lnSpc>
                <a:spcPct val="100000"/>
              </a:lnSpc>
              <a:spcBef>
                <a:spcPts val="100"/>
              </a:spcBef>
            </a:pPr>
            <a:r>
              <a:rPr lang="en-US" sz="800" b="1" dirty="0">
                <a:solidFill>
                  <a:srgbClr val="231F2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GPO(</a:t>
            </a:r>
            <a:r>
              <a:rPr sz="800" b="1" dirty="0">
                <a:solidFill>
                  <a:srgbClr val="231F2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P</a:t>
            </a:r>
            <a:r>
              <a:rPr lang="en-US" sz="800" b="1" dirty="0">
                <a:solidFill>
                  <a:srgbClr val="231F2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3.9/</a:t>
            </a:r>
            <a:r>
              <a:rPr sz="800" b="1" dirty="0">
                <a:solidFill>
                  <a:srgbClr val="231F2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P</a:t>
            </a:r>
            <a:r>
              <a:rPr lang="en-US" sz="800" b="1" dirty="0">
                <a:solidFill>
                  <a:srgbClr val="231F2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4.8/</a:t>
            </a:r>
            <a:r>
              <a:rPr sz="800" b="1" dirty="0">
                <a:solidFill>
                  <a:srgbClr val="231F2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P</a:t>
            </a:r>
            <a:r>
              <a:rPr lang="en-US" sz="800" b="1" dirty="0">
                <a:solidFill>
                  <a:srgbClr val="231F2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5.2/</a:t>
            </a:r>
            <a:r>
              <a:rPr sz="800" b="1" dirty="0">
                <a:solidFill>
                  <a:srgbClr val="231F2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P</a:t>
            </a:r>
            <a:r>
              <a:rPr lang="en-US" sz="800" b="1" dirty="0">
                <a:solidFill>
                  <a:srgbClr val="231F2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6.25/P7.8/P10.4)</a:t>
            </a:r>
            <a:endParaRPr lang="en-US" sz="800" b="1" dirty="0">
              <a:solidFill>
                <a:srgbClr val="231F2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22117" y="541220"/>
            <a:ext cx="1480608" cy="1447923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176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UNIT_TABLE_BEAUTIFY" val="smartTable{f2f47443-1132-4ac3-8fc3-dd9c28fd8516}"/>
  <p:tag name="TABLE_ENDDRAG_ORIGIN_RECT" val="527*339"/>
  <p:tag name="TABLE_ENDDRAG_RECT" val="25*347*527*339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2026</Words>
  <Application>WPS 演示</Application>
  <PresentationFormat>宽屏</PresentationFormat>
  <Paragraphs>237</Paragraphs>
  <Slides>1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3" baseType="lpstr">
      <vt:lpstr>Arial</vt:lpstr>
      <vt:lpstr>宋体</vt:lpstr>
      <vt:lpstr>Wingdings</vt:lpstr>
      <vt:lpstr>微软雅黑</vt:lpstr>
      <vt:lpstr>Wingdings</vt:lpstr>
      <vt:lpstr>Arial Unicode MS</vt:lpstr>
      <vt:lpstr>Calibri</vt:lpstr>
      <vt:lpstr>Arial</vt:lpstr>
      <vt:lpstr>΢</vt:lpstr>
      <vt:lpstr>Segoe Print</vt:lpstr>
      <vt:lpstr>Arial</vt:lpstr>
      <vt:lpstr>Office 主题​​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New beginning</cp:lastModifiedBy>
  <cp:revision>172</cp:revision>
  <dcterms:created xsi:type="dcterms:W3CDTF">2019-06-19T02:08:00Z</dcterms:created>
  <dcterms:modified xsi:type="dcterms:W3CDTF">2021-12-01T15:08:57Z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2052-11.1.0.11045</vt:lpwstr>
  </property>
  <property fmtid="{D5CDD505-2E9C-101B-9397-08002B2CF9AE}" pid="3" name="ICV">
    <vt:lpwstr>DC0E871662664F1C875D8BB5C568A739</vt:lpwstr>
  </property>
</Properties>
</file>