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9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" name="object 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737130" y="2321940"/>
          <a:ext cx="4772025" cy="4393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5350"/>
                <a:gridCol w="553720"/>
                <a:gridCol w="553720"/>
                <a:gridCol w="554355"/>
                <a:gridCol w="553720"/>
                <a:gridCol w="553085"/>
                <a:gridCol w="554355"/>
                <a:gridCol w="553720"/>
              </a:tblGrid>
              <a:tr h="224790">
                <a:tc gridSpan="8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  <a:buNone/>
                      </a:pPr>
                      <a:r>
                        <a:rPr lang="en-US" sz="67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sym typeface="+mn-ea"/>
                        </a:rPr>
                        <a:t>GPN  Specification</a:t>
                      </a:r>
                      <a:endParaRPr lang="zh-CN" altLang="en-US" sz="67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415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Product Model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G</a:t>
                      </a:r>
                      <a:r>
                        <a:rPr lang="en-US"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PN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1.2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G</a:t>
                      </a:r>
                      <a:r>
                        <a:rPr lang="en-US"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PN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1.5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G</a:t>
                      </a:r>
                      <a:r>
                        <a:rPr lang="en-US"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PN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1.8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lang="en-US"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GPN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2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G</a:t>
                      </a:r>
                      <a:r>
                        <a:rPr lang="en-US"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PN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2.5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marL="635"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G</a:t>
                      </a:r>
                      <a:r>
                        <a:rPr lang="en-US"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PN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3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G</a:t>
                      </a:r>
                      <a:r>
                        <a:rPr lang="en-US"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PN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479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Pixel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Pitch(mm)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1.25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1.538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1.86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2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2.5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3.076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>
                      <a:noFill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2542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Pixel</a:t>
                      </a:r>
                      <a:r>
                        <a:rPr sz="500" spc="-1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Composition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SMD1010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SMD1212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SMD1515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SMD1515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SMD2020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SMD2020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>
                      <a:noFill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SMD2121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542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Scan</a:t>
                      </a:r>
                      <a:r>
                        <a:rPr sz="500" spc="-1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method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1/64</a:t>
                      </a:r>
                      <a:r>
                        <a:rPr sz="500" spc="-2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scan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1/52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scan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1/43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scan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1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1/40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scan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1/32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scan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1/26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scan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1/20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scan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235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Brightness(cd/m2)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800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800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800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4922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Refresh</a:t>
                      </a:r>
                      <a:r>
                        <a:rPr sz="500" spc="-1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Rate(Hz)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Support</a:t>
                      </a:r>
                      <a:r>
                        <a:rPr sz="500" spc="-2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3840</a:t>
                      </a:r>
                      <a:endParaRPr sz="500" spc="-10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313055">
                <a:tc>
                  <a:txBody>
                    <a:bodyPr/>
                    <a:p>
                      <a:pPr marL="432435" marR="57785" indent="-3689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00" spc="-1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r>
                        <a:rPr sz="500" spc="18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Consumption(Max/A  ve)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(W/m2)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48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650/220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1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marL="635"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600/200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1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580/195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1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580/195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1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550/185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1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550185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1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600/200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1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2479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Module</a:t>
                      </a:r>
                      <a:r>
                        <a:rPr sz="500" spc="18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Size/W×H(mm)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320×160</a:t>
                      </a:r>
                      <a:endParaRPr sz="500" spc="-5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2479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Panel Size/W×H(mm)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gridSpan="7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640 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x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480 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/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640 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x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640 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/ 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960 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x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480 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/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320 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x</a:t>
                      </a:r>
                      <a:r>
                        <a:rPr sz="500" spc="-3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640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  <a:tc hMerge="1">
                  <a:tcPr marL="0" marR="0" marT="0" marB="0"/>
                </a:tc>
              </a:tr>
              <a:tr h="39052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Panel</a:t>
                      </a:r>
                      <a:r>
                        <a:rPr sz="500" spc="-1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Material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839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7010" marR="170815" indent="-2921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Die</a:t>
                      </a:r>
                      <a:r>
                        <a:rPr sz="500" spc="-7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casting  aluminum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7010" marR="170815" indent="-2921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Die</a:t>
                      </a:r>
                      <a:r>
                        <a:rPr sz="500" spc="-7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casting  aluminum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8280" marR="172085" indent="-3111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Die</a:t>
                      </a:r>
                      <a:r>
                        <a:rPr sz="500" spc="-6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casting  aluminum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7010" marR="170815" indent="-2921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Die</a:t>
                      </a:r>
                      <a:r>
                        <a:rPr sz="500" spc="-7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casting  aluminum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7010" marR="170815" indent="-2921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Die</a:t>
                      </a:r>
                      <a:r>
                        <a:rPr sz="500" spc="-7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casting  aluminum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8280" marR="172085" indent="-3048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Die</a:t>
                      </a:r>
                      <a:r>
                        <a:rPr sz="500" spc="-7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casting  aluminum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marL="207010" marR="170815" indent="-2921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Die</a:t>
                      </a:r>
                      <a:r>
                        <a:rPr sz="500" spc="-7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casting  aluminum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8161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Weight(kg/</a:t>
                      </a:r>
                      <a:r>
                        <a:rPr sz="500" spc="5" dirty="0">
                          <a:solidFill>
                            <a:srgbClr val="3D3838"/>
                          </a:solidFill>
                          <a:latin typeface="宋体" panose="02010600030101010101" pitchFamily="2" charset="-122"/>
                          <a:cs typeface="宋体" panose="02010600030101010101" pitchFamily="2" charset="-122"/>
                        </a:rPr>
                        <a:t>㎡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542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gridSpan="7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21</a:t>
                      </a:r>
                      <a:endParaRPr sz="500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7117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70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70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704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4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4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46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8161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Requirement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839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p>
                      <a:pPr marL="286385" marR="36195" indent="-243840" algn="ctr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AC</a:t>
                      </a:r>
                      <a:r>
                        <a:rPr sz="500" spc="-6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100-240V(50-  60Hz)</a:t>
                      </a:r>
                      <a:endParaRPr sz="500" spc="-5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338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139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723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568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IP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Rating</a:t>
                      </a:r>
                      <a:r>
                        <a:rPr sz="500" spc="-3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(front/rear)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gridSpan="7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IP40/IP20</a:t>
                      </a:r>
                      <a:endParaRPr sz="500" spc="-5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498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Viewing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Angle(H/V)</a:t>
                      </a:r>
                      <a:endParaRPr sz="500" spc="-5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8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160°/160°</a:t>
                      </a:r>
                      <a:endParaRPr sz="500" spc="-5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117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15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1574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Gray Scale(Bit)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gridSpan="7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16</a:t>
                      </a:r>
                      <a:endParaRPr sz="500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39901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596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1568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Maintenanc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e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7">
                  <a:txBody>
                    <a:bodyPr/>
                    <a:p>
                      <a:pPr algn="ct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Front</a:t>
                      </a:r>
                      <a:endParaRPr sz="500" spc="-5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0326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cPr marL="0" marR="0" marT="603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252730">
                <a:tc>
                  <a:txBody>
                    <a:bodyPr/>
                    <a:p>
                      <a:pPr marL="31750" marR="26035" indent="46291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Working  Temperature/Humidity(°C/RH)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48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gridSpan="7">
                  <a:txBody>
                    <a:bodyPr/>
                    <a:p>
                      <a:pPr marL="318135" marR="118745" indent="-19367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lang="zh-CN" sz="500" dirty="0">
                          <a:solidFill>
                            <a:srgbClr val="3D3838"/>
                          </a:solidFill>
                          <a:latin typeface="Arial" panose="020B0604020202020204"/>
                        </a:rPr>
                        <a:t>-</a:t>
                      </a:r>
                      <a:r>
                        <a:rPr lang="en-US" altLang="zh-CN" sz="500" dirty="0">
                          <a:solidFill>
                            <a:srgbClr val="3D3838"/>
                          </a:solidFill>
                          <a:latin typeface="Arial" panose="020B0604020202020204"/>
                        </a:rPr>
                        <a:t>20</a:t>
                      </a:r>
                      <a:r>
                        <a:rPr lang="zh-CN" sz="500" dirty="0">
                          <a:solidFill>
                            <a:srgbClr val="3D3838"/>
                          </a:solidFill>
                          <a:latin typeface="Arial" panose="020B0604020202020204"/>
                        </a:rPr>
                        <a:t>-+</a:t>
                      </a:r>
                      <a:r>
                        <a:rPr lang="en-US" altLang="zh-CN" sz="500" dirty="0">
                          <a:solidFill>
                            <a:srgbClr val="3D3838"/>
                          </a:solidFill>
                          <a:latin typeface="Arial" panose="020B0604020202020204"/>
                        </a:rPr>
                        <a:t>6</a:t>
                      </a:r>
                      <a:r>
                        <a:rPr lang="zh-CN" sz="500" dirty="0">
                          <a:solidFill>
                            <a:srgbClr val="3D3838"/>
                          </a:solidFill>
                          <a:latin typeface="Arial" panose="020B0604020202020204"/>
                        </a:rPr>
                        <a:t>5/10%-  </a:t>
                      </a:r>
                      <a:r>
                        <a:rPr lang="en-US" altLang="zh-CN" sz="500" dirty="0">
                          <a:solidFill>
                            <a:srgbClr val="3D3838"/>
                          </a:solidFill>
                          <a:latin typeface="Arial" panose="020B0604020202020204"/>
                        </a:rPr>
                        <a:t>9</a:t>
                      </a:r>
                      <a:r>
                        <a:rPr lang="zh-CN" sz="500" dirty="0">
                          <a:solidFill>
                            <a:srgbClr val="3D3838"/>
                          </a:solidFill>
                          <a:latin typeface="Arial" panose="020B0604020202020204"/>
                        </a:rPr>
                        <a:t>0%</a:t>
                      </a:r>
                      <a:endParaRPr sz="500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48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53365">
                <a:tc>
                  <a:txBody>
                    <a:bodyPr/>
                    <a:p>
                      <a:pPr marL="31750" marR="26035" indent="47053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Storage  Temperature/Humidity(°C/RH)</a:t>
                      </a:r>
                      <a:endParaRPr sz="5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gridSpan="7">
                  <a:txBody>
                    <a:bodyPr/>
                    <a:p>
                      <a:pPr marL="316865" marR="116840" indent="-193675" algn="ctr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-</a:t>
                      </a:r>
                      <a:r>
                        <a:rPr lang="en-US"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3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-+</a:t>
                      </a:r>
                      <a:r>
                        <a:rPr lang="en-US"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70</a:t>
                      </a:r>
                      <a:r>
                        <a:rPr sz="500" spc="-1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1</a:t>
                      </a:r>
                      <a:r>
                        <a:rPr sz="500" spc="-1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0</a:t>
                      </a:r>
                      <a:r>
                        <a:rPr sz="500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%-  90%</a:t>
                      </a:r>
                      <a:endParaRPr sz="500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976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  <a:tr h="252730">
                <a:tc>
                  <a:txBody>
                    <a:bodyPr/>
                    <a:p>
                      <a:pPr marL="316865" marR="116840" indent="-193675" algn="ctr" rtl="0" eaLnBrk="1" fontAlgn="auto" latinLnBrk="0" hangingPunct="1">
                        <a:lnSpc>
                          <a:spcPct val="100000"/>
                        </a:lnSpc>
                        <a:spcBef>
                          <a:spcPts val="115"/>
                        </a:spcBef>
                        <a:buClrTx/>
                        <a:buSzTx/>
                        <a:buFontTx/>
                        <a:buNone/>
                      </a:pPr>
                      <a:r>
                        <a:rPr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  <a:sym typeface="+mn-ea"/>
                        </a:rPr>
                        <a:t>Cabinet installation</a:t>
                      </a:r>
                      <a:endParaRPr sz="500" spc="-5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48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gridSpan="7">
                  <a:txBody>
                    <a:bodyPr/>
                    <a:p>
                      <a:pPr marL="316865" marR="116840" indent="-193675" algn="ctr" rtl="0" eaLnBrk="1" fontAlgn="auto" latinLnBrk="0" hangingPunct="1">
                        <a:lnSpc>
                          <a:spcPct val="100000"/>
                        </a:lnSpc>
                        <a:spcBef>
                          <a:spcPts val="115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en-US" sz="500" spc="-5" dirty="0">
                          <a:solidFill>
                            <a:srgbClr val="3D3838"/>
                          </a:solidFill>
                          <a:latin typeface="Arial" panose="020B0604020202020204"/>
                          <a:cs typeface="Arial" panose="020B0604020202020204"/>
                        </a:rPr>
                        <a:t>Fixed</a:t>
                      </a:r>
                      <a:endParaRPr lang="en-US" sz="500" spc="-5" dirty="0">
                        <a:solidFill>
                          <a:srgbClr val="3D3838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48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tc hMerge="1">
                  <a:tcPr marL="0" marR="0" marT="1270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sp>
        <p:nvSpPr>
          <p:cNvPr id="4" name="object 2"/>
          <p:cNvSpPr txBox="1">
            <a:spLocks noGrp="1"/>
          </p:cNvSpPr>
          <p:nvPr/>
        </p:nvSpPr>
        <p:spPr>
          <a:xfrm>
            <a:off x="3641196" y="203753"/>
            <a:ext cx="1912735" cy="316865"/>
          </a:xfrm>
          <a:prstGeom prst="rect">
            <a:avLst/>
          </a:prstGeom>
        </p:spPr>
        <p:txBody>
          <a:bodyPr vert="horz" wrap="square" lIns="0" tIns="8489" rIns="0" bIns="0" rtlCol="0">
            <a:spAutoFit/>
          </a:bodyPr>
          <a:lstStyle>
            <a:lvl1pPr>
              <a:defRPr sz="3000" b="1" i="0">
                <a:solidFill>
                  <a:srgbClr val="43658F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5" spc="-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GPN</a:t>
            </a:r>
            <a:r>
              <a:rPr sz="2005" spc="-9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sz="200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Series</a:t>
            </a:r>
            <a:endParaRPr sz="2005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89163" y="540795"/>
            <a:ext cx="2717137" cy="276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5"/>
              <a:t>GPN</a:t>
            </a:r>
            <a:r>
              <a:rPr lang="zh-CN" altLang="en-US" sz="1205"/>
              <a:t> (1.2</a:t>
            </a:r>
            <a:r>
              <a:rPr lang="en-US" altLang="zh-CN" sz="1205"/>
              <a:t>5</a:t>
            </a:r>
            <a:r>
              <a:rPr lang="zh-CN" altLang="en-US" sz="1205"/>
              <a:t>/1.5</a:t>
            </a:r>
            <a:r>
              <a:rPr lang="en-US" altLang="zh-CN" sz="1205"/>
              <a:t>3</a:t>
            </a:r>
            <a:r>
              <a:rPr lang="zh-CN" altLang="en-US" sz="1205"/>
              <a:t>/1.</a:t>
            </a:r>
            <a:r>
              <a:rPr lang="en-US" altLang="zh-CN" sz="1205"/>
              <a:t>86</a:t>
            </a:r>
            <a:r>
              <a:rPr lang="zh-CN" altLang="en-US" sz="1205"/>
              <a:t>/2/2.5/3</a:t>
            </a:r>
            <a:r>
              <a:rPr lang="en-US" altLang="zh-CN" sz="1205"/>
              <a:t>.076</a:t>
            </a:r>
            <a:r>
              <a:rPr lang="zh-CN" altLang="en-US" sz="1205"/>
              <a:t>/4)</a:t>
            </a:r>
            <a:endParaRPr lang="zh-CN" altLang="en-US" sz="1205"/>
          </a:p>
        </p:txBody>
      </p:sp>
      <p:sp>
        <p:nvSpPr>
          <p:cNvPr id="7" name="object 4"/>
          <p:cNvSpPr txBox="1"/>
          <p:nvPr/>
        </p:nvSpPr>
        <p:spPr>
          <a:xfrm>
            <a:off x="3689163" y="806948"/>
            <a:ext cx="2189076" cy="459105"/>
          </a:xfrm>
          <a:prstGeom prst="rect">
            <a:avLst/>
          </a:prstGeom>
        </p:spPr>
        <p:txBody>
          <a:bodyPr vert="horz" wrap="square" lIns="0" tIns="11885" rIns="0" bIns="0" rtlCol="0">
            <a:spAutoFit/>
          </a:bodyPr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335" b="1" spc="5" dirty="0">
                <a:solidFill>
                  <a:srgbClr val="43658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FEATURES</a:t>
            </a:r>
            <a:endParaRPr sz="1335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2700" indent="0">
              <a:lnSpc>
                <a:spcPct val="100000"/>
              </a:lnSpc>
              <a:spcBef>
                <a:spcPts val="1090"/>
              </a:spcBef>
              <a:buFont typeface="΢"/>
              <a:buNone/>
              <a:tabLst>
                <a:tab pos="115570" algn="l"/>
              </a:tabLst>
            </a:pPr>
            <a:endParaRPr sz="67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88314" y="1129558"/>
            <a:ext cx="2717986" cy="12700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High Performance</a:t>
            </a:r>
            <a:endParaRPr lang="en-US" sz="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Direct wall mounting</a:t>
            </a:r>
            <a:endParaRPr lang="en-US" sz="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Front Installation, Front Maintenance</a:t>
            </a:r>
            <a:endParaRPr lang="en-US" sz="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Full HD scale options</a:t>
            </a:r>
            <a:endParaRPr lang="en-US" sz="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Multi pixel pitch for option</a:t>
            </a:r>
            <a:endParaRPr lang="en-US" sz="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6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Popular cabinet size(W:H) : 16:9 / 600x337.5mm</a:t>
            </a:r>
            <a:endParaRPr lang="en-US" sz="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sz="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endParaRPr lang="en-US" sz="6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6" name="图片 15" descr="HQ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719" y="201631"/>
            <a:ext cx="1857127" cy="162408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0530" y="59428"/>
            <a:ext cx="3288920" cy="2283312"/>
          </a:xfrm>
          <a:prstGeom prst="rect">
            <a:avLst/>
          </a:prstGeom>
        </p:spPr>
      </p:pic>
      <p:pic>
        <p:nvPicPr>
          <p:cNvPr id="5" name="图片 4" descr="20190418_Noorda Center Screens _EF_07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196" y="2417874"/>
            <a:ext cx="4473661" cy="29824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ABLE_BEAUTIFY" val="smartTable{4db00a4b-ddd5-4931-9e5b-f0a39f8709b1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2184</Words>
  <Application>WPS 演示</Application>
  <PresentationFormat>宽屏</PresentationFormat>
  <Paragraphs>336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Arial</vt:lpstr>
      <vt:lpstr>΢</vt:lpstr>
      <vt:lpstr>Segoe Print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New beginning</cp:lastModifiedBy>
  <cp:revision>172</cp:revision>
  <dcterms:created xsi:type="dcterms:W3CDTF">2019-06-19T02:08:00Z</dcterms:created>
  <dcterms:modified xsi:type="dcterms:W3CDTF">2021-12-01T10:18:01Z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9BAD45806DA0469D8AEBA163585BC122</vt:lpwstr>
  </property>
</Properties>
</file>